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548" r:id="rId2"/>
    <p:sldId id="547" r:id="rId3"/>
    <p:sldId id="552" r:id="rId4"/>
    <p:sldId id="553" r:id="rId5"/>
    <p:sldId id="554" r:id="rId6"/>
    <p:sldId id="555" r:id="rId7"/>
    <p:sldId id="556" r:id="rId8"/>
    <p:sldId id="557" r:id="rId9"/>
    <p:sldId id="551" r:id="rId10"/>
  </p:sldIdLst>
  <p:sldSz cx="9144000" cy="6858000" type="screen4x3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E5AB09"/>
    <a:srgbClr val="980000"/>
    <a:srgbClr val="0B009A"/>
    <a:srgbClr val="8D6905"/>
    <a:srgbClr val="B18407"/>
    <a:srgbClr val="896605"/>
    <a:srgbClr val="0000FF"/>
    <a:srgbClr val="FFFFFF"/>
    <a:srgbClr val="07006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675" autoAdjust="0"/>
    <p:restoredTop sz="70147" autoAdjust="0"/>
  </p:normalViewPr>
  <p:slideViewPr>
    <p:cSldViewPr>
      <p:cViewPr varScale="1">
        <p:scale>
          <a:sx n="73" d="100"/>
          <a:sy n="73" d="100"/>
        </p:scale>
        <p:origin x="61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F1B9B9A6-2815-4D86-ADA7-BE183A359537}" type="datetimeFigureOut">
              <a:rPr lang="sv-SE" smtClean="0"/>
              <a:t>2020-09-29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AEEF6980-FC96-43F7-A111-96F1B766C44D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32111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/>
          <a:lstStyle>
            <a:lvl1pPr algn="r">
              <a:defRPr sz="1200"/>
            </a:lvl1pPr>
          </a:lstStyle>
          <a:p>
            <a:fld id="{17D8B64D-D400-4014-8461-8DF126793929}" type="datetimeFigureOut">
              <a:rPr lang="sv-SE" smtClean="0"/>
              <a:t>2020-09-29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2" tIns="45716" rIns="91432" bIns="45716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32" tIns="45716" rIns="91432" bIns="45716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32" tIns="45716" rIns="91432" bIns="45716" rtlCol="0" anchor="b"/>
          <a:lstStyle>
            <a:lvl1pPr algn="r">
              <a:defRPr sz="1200"/>
            </a:lvl1pPr>
          </a:lstStyle>
          <a:p>
            <a:fld id="{946A5CD2-6F71-4AB9-B441-7DE409BD4A8A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863238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86734" y="10558201"/>
            <a:ext cx="3049923" cy="555796"/>
          </a:xfrm>
          <a:prstGeom prst="rect">
            <a:avLst/>
          </a:prstGeom>
          <a:noFill/>
        </p:spPr>
        <p:txBody>
          <a:bodyPr lIns="94787" tIns="47393" rIns="94787" bIns="47393"/>
          <a:lstStyle>
            <a:lvl1pPr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1pPr>
            <a:lvl2pPr marL="770142" indent="-296208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2pPr>
            <a:lvl3pPr marL="1184834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3pPr>
            <a:lvl4pPr marL="1658767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4pPr>
            <a:lvl5pPr marL="2132701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5pPr>
            <a:lvl6pPr marL="2606634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6pPr>
            <a:lvl7pPr marL="3080568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7pPr>
            <a:lvl8pPr marL="3554501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8pPr>
            <a:lvl9pPr marL="4028435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9pPr>
          </a:lstStyle>
          <a:p>
            <a:fld id="{95AC20B2-FBEA-4932-AED0-FFAC46FD219E}" type="slidenum">
              <a:rPr lang="sv-SE" sz="1200">
                <a:latin typeface="Arial" charset="0"/>
              </a:rPr>
              <a:pPr/>
              <a:t>1</a:t>
            </a:fld>
            <a:endParaRPr lang="sv-SE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Challenges for the implementation of an IRO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081482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78540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061958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95154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4920259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2397338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6719843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6A5CD2-6F71-4AB9-B441-7DE409BD4A8A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163614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986734" y="10558201"/>
            <a:ext cx="3049923" cy="555796"/>
          </a:xfrm>
          <a:prstGeom prst="rect">
            <a:avLst/>
          </a:prstGeom>
          <a:noFill/>
        </p:spPr>
        <p:txBody>
          <a:bodyPr lIns="94787" tIns="47393" rIns="94787" bIns="47393"/>
          <a:lstStyle>
            <a:lvl1pPr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1pPr>
            <a:lvl2pPr marL="770142" indent="-296208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2pPr>
            <a:lvl3pPr marL="1184834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3pPr>
            <a:lvl4pPr marL="1658767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4pPr>
            <a:lvl5pPr marL="2132701" indent="-236967"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5pPr>
            <a:lvl6pPr marL="2606634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6pPr>
            <a:lvl7pPr marL="3080568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7pPr>
            <a:lvl8pPr marL="3554501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8pPr>
            <a:lvl9pPr marL="4028435" indent="-236967" eaLnBrk="0" fontAlgn="base" hangingPunct="0">
              <a:spcBef>
                <a:spcPct val="0"/>
              </a:spcBef>
              <a:spcAft>
                <a:spcPct val="0"/>
              </a:spcAft>
              <a:defRPr sz="2500">
                <a:solidFill>
                  <a:schemeClr val="tx1"/>
                </a:solidFill>
                <a:latin typeface="Berling" pitchFamily="18" charset="0"/>
                <a:ea typeface="ＭＳ Ｐゴシック" charset="-128"/>
              </a:defRPr>
            </a:lvl9pPr>
          </a:lstStyle>
          <a:p>
            <a:fld id="{95AC20B2-FBEA-4932-AED0-FFAC46FD219E}" type="slidenum">
              <a:rPr lang="sv-SE" sz="1200">
                <a:latin typeface="Arial" charset="0"/>
              </a:rPr>
              <a:pPr/>
              <a:t>9</a:t>
            </a:fld>
            <a:endParaRPr lang="sv-SE" sz="1200">
              <a:latin typeface="Arial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Challenges for the implementation of an IRO</a:t>
            </a:r>
            <a:endParaRPr lang="en-US" dirty="0" smtClean="0"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700497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rmAutofit/>
          </a:bodyPr>
          <a:lstStyle>
            <a:lvl1pPr algn="ctr">
              <a:defRPr sz="44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dirty="0" smtClean="0"/>
              <a:t>Klicka här för att ändra format på underrubrik i bakgrunden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B53AE824-56A3-4ED1-A453-856713C80816}" type="datetime1">
              <a:rPr lang="sv-SE" smtClean="0"/>
              <a:t>2020-09-29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047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51720" y="274638"/>
            <a:ext cx="6635080" cy="1143000"/>
          </a:xfr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98A5C419-7655-4E92-A4E5-03D42C8ADCDC}" type="datetime1">
              <a:rPr lang="sv-SE" smtClean="0"/>
              <a:t>2020-09-29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83912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AE7BF451-EDAE-4099-8ECA-555715671855}" type="datetime1">
              <a:rPr lang="sv-SE" smtClean="0"/>
              <a:t>2020-09-29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1721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fault - 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>
            <a:spLocks noGrp="1"/>
          </p:cNvSpPr>
          <p:nvPr>
            <p:ph type="title"/>
          </p:nvPr>
        </p:nvSpPr>
        <p:spPr>
          <a:xfrm>
            <a:off x="1979711" y="485799"/>
            <a:ext cx="6707089" cy="1143001"/>
          </a:xfrm>
          <a:prstGeom prst="rect">
            <a:avLst/>
          </a:prstGeom>
        </p:spPr>
        <p:txBody>
          <a:bodyPr/>
          <a:lstStyle>
            <a:lvl1pPr algn="r"/>
          </a:lstStyle>
          <a:p>
            <a:pPr lvl="0">
              <a:defRPr sz="1800">
                <a:uFillTx/>
              </a:defRPr>
            </a:pPr>
            <a:r>
              <a:rPr sz="3600">
                <a:uFill>
                  <a:solidFill/>
                </a:uFill>
              </a:rPr>
              <a:t>Titeltext</a:t>
            </a:r>
          </a:p>
        </p:txBody>
      </p:sp>
    </p:spTree>
    <p:extLst>
      <p:ext uri="{BB962C8B-B14F-4D97-AF65-F5344CB8AC3E}">
        <p14:creationId xmlns:p14="http://schemas.microsoft.com/office/powerpoint/2010/main" val="2516249702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79712" y="485800"/>
            <a:ext cx="6707088" cy="1143000"/>
          </a:xfrm>
        </p:spPr>
        <p:txBody>
          <a:bodyPr>
            <a:normAutofit/>
          </a:bodyPr>
          <a:lstStyle>
            <a:lvl1pPr algn="r"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C7FC65D3-88D7-45C1-AFDA-850DEDA0A09E}" type="datetime1">
              <a:rPr lang="sv-SE" smtClean="0"/>
              <a:t>2020-09-29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186408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603DEFB6-909A-4DDE-9072-41B0B8666A83}" type="datetime1">
              <a:rPr lang="sv-SE" smtClean="0"/>
              <a:t>2020-09-29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0332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07704" y="485800"/>
            <a:ext cx="6779096" cy="1143000"/>
          </a:xfrm>
        </p:spPr>
        <p:txBody>
          <a:bodyPr>
            <a:normAutofit/>
          </a:bodyPr>
          <a:lstStyle>
            <a:lvl1pPr algn="r"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1E6518A-C4F4-492A-BF65-2354440560F2}" type="datetime1">
              <a:rPr lang="sv-SE" smtClean="0"/>
              <a:t>2020-09-29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7344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79712" y="485800"/>
            <a:ext cx="6707088" cy="1143000"/>
          </a:xfr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709118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358032"/>
            <a:ext cx="4040188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709118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358032"/>
            <a:ext cx="4041775" cy="3951288"/>
          </a:xfrm>
        </p:spPr>
        <p:txBody>
          <a:bodyPr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DB851C19-298B-4F5C-B297-EABA1AEEF0A8}" type="datetime1">
              <a:rPr lang="sv-SE" smtClean="0"/>
              <a:t>2020-09-29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726576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2051720" y="485800"/>
            <a:ext cx="6635080" cy="1143000"/>
          </a:xfrm>
        </p:spPr>
        <p:txBody>
          <a:bodyPr>
            <a:normAutofit/>
          </a:bodyPr>
          <a:lstStyle>
            <a:lvl1pPr>
              <a:defRPr sz="3600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74C1BEB4-34D5-44A2-9D8A-95997AF559CE}" type="datetime1">
              <a:rPr lang="sv-SE" smtClean="0"/>
              <a:t>2020-09-29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5390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609F8DFE-BF84-4635-BD1A-7BF5F2FC2848}" type="datetime1">
              <a:rPr lang="sv-SE" smtClean="0"/>
              <a:t>2020-09-29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870532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63888" y="836712"/>
            <a:ext cx="5122912" cy="5472608"/>
          </a:xfrm>
        </p:spPr>
        <p:txBody>
          <a:bodyPr>
            <a:norm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618257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E6E2DA43-3EC7-4D62-8B69-7758D32B2C2C}" type="datetime1">
              <a:rPr lang="sv-SE" smtClean="0"/>
              <a:t>2020-09-29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7948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56290F47-FE1F-4CD9-B85B-866DBAE72BFB}" type="datetime1">
              <a:rPr lang="sv-SE" smtClean="0"/>
              <a:t>2020-09-29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610701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objekt 6"/>
          <p:cNvPicPr>
            <a:picLocks noChangeAspect="1"/>
          </p:cNvPicPr>
          <p:nvPr/>
        </p:nvPicPr>
        <p:blipFill rotWithShape="1"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57" r="2857"/>
          <a:stretch/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2123728" y="485800"/>
            <a:ext cx="6563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9079867C-90BF-4102-BACA-2ABACE099996}" type="datetime1">
              <a:rPr lang="sv-SE" smtClean="0"/>
              <a:t>2020-09-29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 smtClean="0"/>
              <a:t>www.uu.se/mundus    erasmusmundus@uadm.uu.se</a:t>
            </a:r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442D8877-4C7F-427A-9C07-12C41EAEE3A4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7530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3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/>
  <p:txStyles>
    <p:titleStyle>
      <a:lvl1pPr algn="r" defTabSz="9144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-612576" y="432288"/>
            <a:ext cx="8280920" cy="11081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z="2800" b="1" dirty="0">
                <a:latin typeface="Gill Sans Alt One Book" panose="020B0502020104020203" pitchFamily="34" charset="0"/>
              </a:rPr>
              <a:t>UPPSALA </a:t>
            </a:r>
            <a:r>
              <a:rPr lang="en-US" sz="2800" b="1" dirty="0" smtClean="0">
                <a:latin typeface="Gill Sans Alt One Book" panose="020B0502020104020203" pitchFamily="34" charset="0"/>
              </a:rPr>
              <a:t>UNIVERSITY</a:t>
            </a:r>
            <a:endParaRPr lang="sv-SE" altLang="sv-SE" sz="1600" dirty="0" smtClean="0">
              <a:solidFill>
                <a:schemeClr val="bg1">
                  <a:lumMod val="50000"/>
                </a:schemeClr>
              </a:solidFill>
              <a:latin typeface="Gill Sans Alt One Book" panose="020B0502020104020203" pitchFamily="34" charset="0"/>
            </a:endParaRPr>
          </a:p>
          <a:p>
            <a:pPr algn="l"/>
            <a:endParaRPr lang="sv-SE" altLang="sv-SE" sz="2400" dirty="0" smtClean="0">
              <a:solidFill>
                <a:schemeClr val="bg1">
                  <a:lumMod val="50000"/>
                </a:schemeClr>
              </a:solidFill>
              <a:latin typeface="Gill Sans Alt One Book" panose="020B0502020104020203" pitchFamily="34" charset="0"/>
            </a:endParaRPr>
          </a:p>
        </p:txBody>
      </p:sp>
      <p:pic>
        <p:nvPicPr>
          <p:cNvPr id="1026" name="Picture 2" descr="https://fbcdn-sphotos-g-a.akamaihd.net/hphotos-ak-xaf1/t31.0-8/10275551_664887590231084_3947356044391442853_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512" y="3482634"/>
            <a:ext cx="9180512" cy="3402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546752" y="1865202"/>
            <a:ext cx="4013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err="1" smtClean="0">
                <a:latin typeface="Gill Sans Alt One Book" panose="020B0502020104020203" pitchFamily="34" charset="0"/>
              </a:rPr>
              <a:t>What</a:t>
            </a:r>
            <a:r>
              <a:rPr lang="sv-SE" sz="3600" dirty="0">
                <a:latin typeface="Gill Sans Alt One Book" panose="020B0502020104020203" pitchFamily="34" charset="0"/>
              </a:rPr>
              <a:t> </a:t>
            </a:r>
            <a:r>
              <a:rPr lang="sv-SE" sz="3600" dirty="0" smtClean="0">
                <a:latin typeface="Gill Sans Alt One Book" panose="020B0502020104020203" pitchFamily="34" charset="0"/>
              </a:rPr>
              <a:t>is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ahead</a:t>
            </a:r>
            <a:r>
              <a:rPr lang="sv-SE" sz="3600" dirty="0" smtClean="0">
                <a:latin typeface="Gill Sans Alt One Book" panose="020B0502020104020203" pitchFamily="34" charset="0"/>
              </a:rPr>
              <a:t> of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us</a:t>
            </a:r>
            <a:r>
              <a:rPr lang="sv-SE" sz="3600" dirty="0" smtClean="0">
                <a:latin typeface="Gill Sans Alt One Book" panose="020B0502020104020203" pitchFamily="34" charset="0"/>
              </a:rPr>
              <a:t>?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11718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2492896"/>
            <a:ext cx="6236515" cy="201593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600" b="1" dirty="0" smtClean="0">
                <a:latin typeface="Gill Sans Alt One Book" panose="020B0502020104020203" pitchFamily="34" charset="0"/>
              </a:rPr>
              <a:t>The </a:t>
            </a:r>
            <a:r>
              <a:rPr lang="sv-SE" sz="2600" b="1" dirty="0" err="1" smtClean="0">
                <a:latin typeface="Gill Sans Alt One Book" panose="020B0502020104020203" pitchFamily="34" charset="0"/>
              </a:rPr>
              <a:t>aim</a:t>
            </a:r>
            <a:r>
              <a:rPr lang="sv-SE" sz="2600" b="1" dirty="0" smtClean="0">
                <a:latin typeface="Gill Sans Alt One Book" panose="020B0502020104020203" pitchFamily="34" charset="0"/>
              </a:rPr>
              <a:t> of the workshops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en-US" sz="2200" dirty="0" smtClean="0">
                <a:latin typeface="Gill Sans Alt One Book" panose="020B0502020104020203" pitchFamily="34" charset="0"/>
              </a:rPr>
              <a:t>To make something useful for yourself </a:t>
            </a: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sv-SE" sz="2200" dirty="0" smtClean="0">
                <a:latin typeface="Gill Sans Alt One Book" panose="020B0502020104020203" pitchFamily="34" charset="0"/>
              </a:rPr>
              <a:t>To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have</a:t>
            </a:r>
            <a:r>
              <a:rPr lang="sv-SE" sz="2200" dirty="0" smtClean="0">
                <a:latin typeface="Gill Sans Alt One Book" panose="020B0502020104020203" pitchFamily="34" charset="0"/>
              </a:rPr>
              <a:t> a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document</a:t>
            </a:r>
            <a:r>
              <a:rPr lang="sv-SE" sz="2200" dirty="0" smtClean="0">
                <a:latin typeface="Gill Sans Alt One Book" panose="020B0502020104020203" pitchFamily="34" charset="0"/>
              </a:rPr>
              <a:t>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that</a:t>
            </a:r>
            <a:r>
              <a:rPr lang="sv-SE" sz="2200" dirty="0" smtClean="0">
                <a:latin typeface="Gill Sans Alt One Book" panose="020B0502020104020203" pitchFamily="34" charset="0"/>
              </a:rPr>
              <a:t>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can</a:t>
            </a:r>
            <a:r>
              <a:rPr lang="sv-SE" sz="2200" dirty="0" smtClean="0">
                <a:latin typeface="Gill Sans Alt One Book" panose="020B0502020104020203" pitchFamily="34" charset="0"/>
              </a:rPr>
              <a:t> guide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your</a:t>
            </a:r>
            <a:r>
              <a:rPr lang="sv-SE" sz="2200" dirty="0" smtClean="0">
                <a:latin typeface="Gill Sans Alt One Book" panose="020B0502020104020203" pitchFamily="34" charset="0"/>
              </a:rPr>
              <a:t> IRO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work</a:t>
            </a:r>
            <a:endParaRPr lang="sv-SE" sz="2200" dirty="0" smtClean="0">
              <a:latin typeface="Gill Sans Alt One Book" panose="020B0502020104020203" pitchFamily="34" charset="0"/>
            </a:endParaRPr>
          </a:p>
          <a:p>
            <a:pPr marL="342900" indent="-342900">
              <a:lnSpc>
                <a:spcPct val="150000"/>
              </a:lnSpc>
              <a:buFontTx/>
              <a:buChar char="-"/>
            </a:pPr>
            <a:r>
              <a:rPr lang="sv-SE" sz="2200" dirty="0" smtClean="0">
                <a:latin typeface="Gill Sans Alt One Book" panose="020B0502020104020203" pitchFamily="34" charset="0"/>
              </a:rPr>
              <a:t>To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ellaborate</a:t>
            </a:r>
            <a:r>
              <a:rPr lang="sv-SE" sz="2200" dirty="0" smtClean="0">
                <a:latin typeface="Gill Sans Alt One Book" panose="020B0502020104020203" pitchFamily="34" charset="0"/>
              </a:rPr>
              <a:t> on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ideas</a:t>
            </a:r>
            <a:r>
              <a:rPr lang="sv-SE" sz="2200" dirty="0" smtClean="0">
                <a:latin typeface="Gill Sans Alt One Book" panose="020B0502020104020203" pitchFamily="34" charset="0"/>
              </a:rPr>
              <a:t>, and note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them</a:t>
            </a:r>
            <a:r>
              <a:rPr lang="sv-SE" sz="2200" dirty="0" smtClean="0">
                <a:latin typeface="Gill Sans Alt One Book" panose="020B0502020104020203" pitchFamily="34" charset="0"/>
              </a:rPr>
              <a:t> down</a:t>
            </a:r>
            <a:endParaRPr lang="en-US" sz="2200" dirty="0">
              <a:latin typeface="Gill Sans Alt One Book" panose="020B0502020104020203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7764" y="632591"/>
            <a:ext cx="401398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err="1" smtClean="0">
                <a:latin typeface="Gill Sans Alt One Book" panose="020B0502020104020203" pitchFamily="34" charset="0"/>
              </a:rPr>
              <a:t>What</a:t>
            </a:r>
            <a:r>
              <a:rPr lang="sv-SE" sz="3600" dirty="0">
                <a:latin typeface="Gill Sans Alt One Book" panose="020B0502020104020203" pitchFamily="34" charset="0"/>
              </a:rPr>
              <a:t> </a:t>
            </a:r>
            <a:r>
              <a:rPr lang="sv-SE" sz="3600" dirty="0" smtClean="0">
                <a:latin typeface="Gill Sans Alt One Book" panose="020B0502020104020203" pitchFamily="34" charset="0"/>
              </a:rPr>
              <a:t>is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ahead</a:t>
            </a:r>
            <a:r>
              <a:rPr lang="sv-SE" sz="3600" dirty="0" smtClean="0">
                <a:latin typeface="Gill Sans Alt One Book" panose="020B0502020104020203" pitchFamily="34" charset="0"/>
              </a:rPr>
              <a:t> of </a:t>
            </a:r>
            <a:r>
              <a:rPr lang="sv-SE" sz="3600" dirty="0" err="1" smtClean="0">
                <a:latin typeface="Gill Sans Alt One Book" panose="020B0502020104020203" pitchFamily="34" charset="0"/>
              </a:rPr>
              <a:t>us</a:t>
            </a:r>
            <a:r>
              <a:rPr lang="sv-SE" sz="3600" dirty="0" smtClean="0">
                <a:latin typeface="Gill Sans Alt One Book" panose="020B0502020104020203" pitchFamily="34" charset="0"/>
              </a:rPr>
              <a:t>?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7308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39552" y="1715048"/>
            <a:ext cx="8335231" cy="51398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600" b="1" dirty="0" smtClean="0">
                <a:latin typeface="Gill Sans Alt One Book" panose="020B0502020104020203" pitchFamily="34" charset="0"/>
              </a:rPr>
              <a:t>30th September:</a:t>
            </a:r>
            <a:r>
              <a:rPr lang="sv-SE" sz="2600" b="1" dirty="0" smtClean="0">
                <a:latin typeface="Gill Sans Alt One Book" panose="020B0502020104020203" pitchFamily="34" charset="0"/>
              </a:rPr>
              <a:t/>
            </a:r>
            <a:br>
              <a:rPr lang="sv-SE" sz="2600" b="1" dirty="0" smtClean="0">
                <a:latin typeface="Gill Sans Alt One Book" panose="020B0502020104020203" pitchFamily="34" charset="0"/>
              </a:rPr>
            </a:br>
            <a:r>
              <a:rPr lang="sv-SE" sz="2600" b="1" dirty="0" smtClean="0">
                <a:latin typeface="Gill Sans Alt One Book" panose="020B0502020104020203" pitchFamily="34" charset="0"/>
              </a:rPr>
              <a:t>3 Workshops</a:t>
            </a:r>
          </a:p>
          <a:p>
            <a:pPr>
              <a:lnSpc>
                <a:spcPct val="150000"/>
              </a:lnSpc>
            </a:pPr>
            <a:r>
              <a:rPr lang="en-US" sz="2200" dirty="0" smtClean="0">
                <a:latin typeface="Gill Sans Alt One Book" panose="020B0502020104020203" pitchFamily="34" charset="0"/>
              </a:rPr>
              <a:t>Workshop 1: General reflections, discussion &amp; drafting of Handbook</a:t>
            </a:r>
          </a:p>
          <a:p>
            <a:pPr>
              <a:lnSpc>
                <a:spcPct val="150000"/>
              </a:lnSpc>
            </a:pPr>
            <a:r>
              <a:rPr lang="sv-SE" sz="2200" dirty="0" smtClean="0">
                <a:latin typeface="Gill Sans Alt One Book" panose="020B0502020104020203" pitchFamily="34" charset="0"/>
              </a:rPr>
              <a:t>Workshop 2: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Focused</a:t>
            </a:r>
            <a:r>
              <a:rPr lang="sv-SE" sz="2200" dirty="0" smtClean="0">
                <a:latin typeface="Gill Sans Alt One Book" panose="020B0502020104020203" pitchFamily="34" charset="0"/>
              </a:rPr>
              <a:t> WG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discussions</a:t>
            </a:r>
            <a:r>
              <a:rPr lang="sv-SE" sz="2200" dirty="0" smtClean="0">
                <a:latin typeface="Gill Sans Alt One Book" panose="020B0502020104020203" pitchFamily="34" charset="0"/>
              </a:rPr>
              <a:t> &amp;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drafting</a:t>
            </a:r>
            <a:r>
              <a:rPr lang="sv-SE" sz="2200" dirty="0" smtClean="0">
                <a:latin typeface="Gill Sans Alt One Book" panose="020B0502020104020203" pitchFamily="34" charset="0"/>
              </a:rPr>
              <a:t> of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Handbook</a:t>
            </a:r>
            <a:r>
              <a:rPr lang="sv-SE" sz="2200" dirty="0" smtClean="0">
                <a:latin typeface="Gill Sans Alt One Book" panose="020B0502020104020203" pitchFamily="34" charset="0"/>
              </a:rPr>
              <a:t>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chapters</a:t>
            </a:r>
            <a:endParaRPr lang="sv-SE" sz="2200" dirty="0" smtClean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r>
              <a:rPr lang="sv-SE" sz="2200" dirty="0" smtClean="0">
                <a:latin typeface="Gill Sans Alt One Book" panose="020B0502020104020203" pitchFamily="34" charset="0"/>
              </a:rPr>
              <a:t>Workshop 3: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Wrapping</a:t>
            </a:r>
            <a:r>
              <a:rPr lang="sv-SE" sz="2200" dirty="0" smtClean="0">
                <a:latin typeface="Gill Sans Alt One Book" panose="020B0502020104020203" pitchFamily="34" charset="0"/>
              </a:rPr>
              <a:t>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up</a:t>
            </a:r>
            <a:r>
              <a:rPr lang="sv-SE" sz="2200" dirty="0" smtClean="0">
                <a:latin typeface="Gill Sans Alt One Book" panose="020B0502020104020203" pitchFamily="34" charset="0"/>
              </a:rPr>
              <a:t> WG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work</a:t>
            </a:r>
            <a:r>
              <a:rPr lang="sv-SE" sz="2200" dirty="0" smtClean="0">
                <a:latin typeface="Gill Sans Alt One Book" panose="020B0502020104020203" pitchFamily="34" charset="0"/>
              </a:rPr>
              <a:t> &amp;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summarizing</a:t>
            </a:r>
            <a:endParaRPr lang="sv-SE" sz="2200" dirty="0" smtClean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endParaRPr lang="sv-SE" sz="2200" dirty="0" smtClean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r>
              <a:rPr lang="sv-SE" sz="2600" b="1" dirty="0" smtClean="0">
                <a:latin typeface="Gill Sans Alt One Book" panose="020B0502020104020203" pitchFamily="34" charset="0"/>
              </a:rPr>
              <a:t>1st </a:t>
            </a:r>
            <a:r>
              <a:rPr lang="sv-SE" sz="2600" b="1" dirty="0" err="1" smtClean="0">
                <a:latin typeface="Gill Sans Alt One Book" panose="020B0502020104020203" pitchFamily="34" charset="0"/>
              </a:rPr>
              <a:t>October</a:t>
            </a:r>
            <a:endParaRPr lang="sv-SE" sz="2600" b="1" dirty="0" smtClean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r>
              <a:rPr lang="sv-SE" sz="2600" b="1" dirty="0" smtClean="0">
                <a:latin typeface="Gill Sans Alt One Book" panose="020B0502020104020203" pitchFamily="34" charset="0"/>
              </a:rPr>
              <a:t>Presentation &amp; Feedback session</a:t>
            </a:r>
          </a:p>
          <a:p>
            <a:pPr>
              <a:lnSpc>
                <a:spcPct val="150000"/>
              </a:lnSpc>
            </a:pPr>
            <a:r>
              <a:rPr lang="sv-SE" sz="2200" dirty="0" smtClean="0">
                <a:latin typeface="Gill Sans Alt One Book" panose="020B0502020104020203" pitchFamily="34" charset="0"/>
              </a:rPr>
              <a:t>WG presentations, feedback &amp; </a:t>
            </a:r>
            <a:r>
              <a:rPr lang="sv-SE" sz="2200" dirty="0" err="1" smtClean="0">
                <a:latin typeface="Gill Sans Alt One Book" panose="020B0502020104020203" pitchFamily="34" charset="0"/>
              </a:rPr>
              <a:t>improvement</a:t>
            </a:r>
            <a:endParaRPr lang="sv-SE" sz="2200" dirty="0">
              <a:latin typeface="Gill Sans Alt One Book" panose="020B0502020104020203" pitchFamily="34" charset="0"/>
            </a:endParaRPr>
          </a:p>
          <a:p>
            <a:pPr>
              <a:lnSpc>
                <a:spcPct val="150000"/>
              </a:lnSpc>
            </a:pPr>
            <a:endParaRPr lang="en-US" sz="2200" dirty="0">
              <a:latin typeface="Gill Sans Alt One Book" panose="020B05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0595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79711" y="632591"/>
            <a:ext cx="251806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Gill Sans Alt One Book" panose="020B0502020104020203" pitchFamily="34" charset="0"/>
              </a:rPr>
              <a:t>Workshop 1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971600" y="1836531"/>
            <a:ext cx="7344816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</a:rPr>
              <a:t>The aim is that the participants start to discuss Toolkit </a:t>
            </a:r>
            <a:r>
              <a:rPr lang="en-US" sz="25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Handbook</a:t>
            </a:r>
            <a:br>
              <a:rPr lang="en-US" sz="2500" b="1" dirty="0" smtClean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What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can the Asian universities use from UU presentations? </a:t>
            </a:r>
          </a:p>
          <a:p>
            <a:pPr marL="342900" indent="-342900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How could AU structure their work with IROs?</a:t>
            </a:r>
          </a:p>
          <a:p>
            <a:pPr marL="342900" indent="-342900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What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should be part of the Handbook?   </a:t>
            </a:r>
          </a:p>
        </p:txBody>
      </p:sp>
    </p:spTree>
    <p:extLst>
      <p:ext uri="{BB962C8B-B14F-4D97-AF65-F5344CB8AC3E}">
        <p14:creationId xmlns:p14="http://schemas.microsoft.com/office/powerpoint/2010/main" val="249510042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79711" y="632591"/>
            <a:ext cx="25084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Gill Sans Alt One Book" panose="020B0502020104020203" pitchFamily="34" charset="0"/>
              </a:rPr>
              <a:t>Workshop II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99592" y="1832921"/>
            <a:ext cx="7416824" cy="5186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</a:rPr>
              <a:t>Each focus group starts to produce a specified chapter of the Toolkit </a:t>
            </a:r>
            <a:r>
              <a:rPr lang="en-US" sz="25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Handbook</a:t>
            </a:r>
            <a:br>
              <a:rPr lang="en-US" sz="2500" b="1" dirty="0" smtClean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Drafting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</a:rPr>
              <a:t>the structure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of the Handbook section</a:t>
            </a:r>
          </a:p>
          <a:p>
            <a:pPr marL="342900" indent="-342900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Putting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down some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elements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for the content of each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section</a:t>
            </a:r>
          </a:p>
          <a:p>
            <a:pPr marL="342900" indent="-342900">
              <a:lnSpc>
                <a:spcPct val="20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Formulating of a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</a:rPr>
              <a:t>one-page summary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of how you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envision your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Handbook </a:t>
            </a:r>
            <a:r>
              <a:rPr lang="en-US" sz="2200" dirty="0" err="1">
                <a:latin typeface="Calibri" panose="020F0502020204030204" pitchFamily="34" charset="0"/>
                <a:ea typeface="Calibri" panose="020F0502020204030204" pitchFamily="34" charset="0"/>
              </a:rPr>
              <a:t>shapter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(This 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</a:rPr>
              <a:t>will be presented the next day to other 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</a:rPr>
              <a:t>WGs)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20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75894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79711" y="632591"/>
            <a:ext cx="26190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Gill Sans Alt One Book" panose="020B0502020104020203" pitchFamily="34" charset="0"/>
              </a:rPr>
              <a:t>Workshop III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82337" y="1832921"/>
            <a:ext cx="7632848" cy="44165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US" sz="2500" b="1" dirty="0">
                <a:latin typeface="Calibri" panose="020F0502020204030204" pitchFamily="34" charset="0"/>
                <a:ea typeface="Calibri" panose="020F0502020204030204" pitchFamily="34" charset="0"/>
              </a:rPr>
              <a:t>Wrapping up the </a:t>
            </a:r>
            <a:r>
              <a:rPr lang="en-US" sz="25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workshops</a:t>
            </a:r>
            <a:br>
              <a:rPr lang="en-US" sz="2500" b="1" dirty="0" smtClean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500" b="1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division of tasks for the future work – </a:t>
            </a:r>
            <a:r>
              <a:rPr lang="en-US" sz="22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Who will work with which part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? 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Setting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the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</a:rPr>
              <a:t>deadlines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– Kindly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book two meetings for this autumn</a:t>
            </a:r>
            <a:r>
              <a:rPr lang="en-US" sz="220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220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	-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O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ne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meeting for period between 12</a:t>
            </a:r>
            <a:r>
              <a:rPr lang="en-US" sz="22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 and 16</a:t>
            </a:r>
            <a:r>
              <a:rPr lang="en-US" sz="22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October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50000"/>
              </a:lnSpc>
              <a:spcAft>
                <a:spcPts val="0"/>
              </a:spcAft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	- One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meeting for period between 14</a:t>
            </a:r>
            <a:r>
              <a:rPr lang="en-US" sz="22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- 18</a:t>
            </a:r>
            <a:r>
              <a:rPr lang="en-US" sz="2200" baseline="30000" dirty="0">
                <a:latin typeface="Calibri" panose="020F0502020204030204" pitchFamily="34" charset="0"/>
                <a:ea typeface="Calibri" panose="020F0502020204030204" pitchFamily="34" charset="0"/>
              </a:rPr>
              <a:t>th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December</a:t>
            </a:r>
          </a:p>
          <a:p>
            <a:pPr marL="285750" indent="-285750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Deciding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who will present the next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day</a:t>
            </a:r>
            <a:endParaRPr lang="en-US" sz="2200" dirty="0"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30480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1979711" y="632591"/>
            <a:ext cx="33536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>
                <a:latin typeface="Gill Sans Alt One Book" panose="020B0502020104020203" pitchFamily="34" charset="0"/>
              </a:rPr>
              <a:t>Feedback session</a:t>
            </a:r>
            <a:endParaRPr lang="en-US" sz="3600" dirty="0">
              <a:latin typeface="Gill Sans Alt One Book" panose="020B0502020104020203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11560" y="2204864"/>
            <a:ext cx="7920880" cy="33085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</a:rPr>
              <a:t>On the day 4, there will be </a:t>
            </a:r>
            <a:r>
              <a:rPr lang="en-US" sz="22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3 WG presentations</a:t>
            </a:r>
            <a:br>
              <a:rPr lang="en-US" sz="2200" b="1" dirty="0" smtClean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en-US" sz="2200" b="1" dirty="0" smtClean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E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ach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group presents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their </a:t>
            </a:r>
            <a:r>
              <a:rPr lang="en-US" sz="22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one page summary </a:t>
            </a: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of how they envision their chapter </a:t>
            </a:r>
          </a:p>
          <a:p>
            <a:pPr marL="3429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200" dirty="0" smtClean="0">
                <a:latin typeface="Calibri" panose="020F0502020204030204" pitchFamily="34" charset="0"/>
                <a:ea typeface="Calibri" panose="020F0502020204030204" pitchFamily="34" charset="0"/>
              </a:rPr>
              <a:t>Other 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group members will try to help the presenters develop their ideas even further giving </a:t>
            </a:r>
            <a:r>
              <a:rPr lang="en-US" sz="2200" b="1" dirty="0">
                <a:latin typeface="Calibri" panose="020F0502020204030204" pitchFamily="34" charset="0"/>
                <a:ea typeface="Calibri" panose="020F0502020204030204" pitchFamily="34" charset="0"/>
              </a:rPr>
              <a:t>constructive comments and ideas</a:t>
            </a:r>
            <a:r>
              <a:rPr lang="en-US" sz="2200" dirty="0">
                <a:latin typeface="Calibri" panose="020F0502020204030204" pitchFamily="34" charset="0"/>
                <a:ea typeface="Calibri" panose="020F0502020204030204" pitchFamily="34" charset="0"/>
              </a:rPr>
              <a:t>.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9977027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9711" y="836712"/>
            <a:ext cx="6707089" cy="792088"/>
          </a:xfrm>
        </p:spPr>
        <p:txBody>
          <a:bodyPr>
            <a:normAutofit fontScale="90000"/>
          </a:bodyPr>
          <a:lstStyle/>
          <a:p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5209993"/>
              </p:ext>
            </p:extLst>
          </p:nvPr>
        </p:nvGraphicFramePr>
        <p:xfrm>
          <a:off x="755576" y="1412776"/>
          <a:ext cx="7632849" cy="5318059"/>
        </p:xfrm>
        <a:graphic>
          <a:graphicData uri="http://schemas.openxmlformats.org/drawingml/2006/table">
            <a:tbl>
              <a:tblPr>
                <a:tableStyleId>{8EC20E35-A176-4012-BC5E-935CFFF8708E}</a:tableStyleId>
              </a:tblPr>
              <a:tblGrid>
                <a:gridCol w="1944216">
                  <a:extLst>
                    <a:ext uri="{9D8B030D-6E8A-4147-A177-3AD203B41FA5}">
                      <a16:colId xmlns:a16="http://schemas.microsoft.com/office/drawing/2014/main" val="4083305827"/>
                    </a:ext>
                  </a:extLst>
                </a:gridCol>
                <a:gridCol w="2909042">
                  <a:extLst>
                    <a:ext uri="{9D8B030D-6E8A-4147-A177-3AD203B41FA5}">
                      <a16:colId xmlns:a16="http://schemas.microsoft.com/office/drawing/2014/main" val="2962977644"/>
                    </a:ext>
                  </a:extLst>
                </a:gridCol>
                <a:gridCol w="1169193">
                  <a:extLst>
                    <a:ext uri="{9D8B030D-6E8A-4147-A177-3AD203B41FA5}">
                      <a16:colId xmlns:a16="http://schemas.microsoft.com/office/drawing/2014/main" val="2112062659"/>
                    </a:ext>
                  </a:extLst>
                </a:gridCol>
                <a:gridCol w="1610398">
                  <a:extLst>
                    <a:ext uri="{9D8B030D-6E8A-4147-A177-3AD203B41FA5}">
                      <a16:colId xmlns:a16="http://schemas.microsoft.com/office/drawing/2014/main" val="1110467700"/>
                    </a:ext>
                  </a:extLst>
                </a:gridCol>
              </a:tblGrid>
              <a:tr h="195411"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Focus group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Name and </a:t>
                      </a:r>
                      <a:r>
                        <a:rPr lang="en-US" sz="2000" b="1" u="none" strike="noStrike" dirty="0" smtClean="0">
                          <a:effectLst/>
                        </a:rPr>
                        <a:t>surname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University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000" b="1" u="none" strike="noStrike" dirty="0">
                          <a:effectLst/>
                        </a:rPr>
                        <a:t>Country</a:t>
                      </a:r>
                      <a:endParaRPr lang="en-US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1213787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FG1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Palitha DOAUNGCHACK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SU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Laos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4088497564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FG1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B. A. Hirindu Kawshala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UK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Sri Lanka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2334012495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FG1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Than Zaw Oo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UY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Myanmar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3619914975"/>
                  </a:ext>
                </a:extLst>
              </a:tr>
              <a:tr h="208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FG1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Nay Myo Aung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YAU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Myanmar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3793390036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FG1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Aye Thu Htun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YUE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Myanmar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255426160"/>
                  </a:ext>
                </a:extLst>
              </a:tr>
              <a:tr h="208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FG1, Chair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D.A Nimal Dharmasena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UP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Sri Lanka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3191672360"/>
                  </a:ext>
                </a:extLst>
              </a:tr>
              <a:tr h="30887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FG1, Rapporteur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Nanludet MOXOM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NUL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Laos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3615827915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FG2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 </a:t>
                      </a:r>
                      <a:r>
                        <a:rPr lang="en-US" sz="1500" u="none" strike="noStrike" dirty="0" err="1">
                          <a:effectLst/>
                        </a:rPr>
                        <a:t>Souliya</a:t>
                      </a:r>
                      <a:r>
                        <a:rPr lang="en-US" sz="1500" u="none" strike="noStrike" dirty="0">
                          <a:effectLst/>
                        </a:rPr>
                        <a:t> MOUNNARATH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NUL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Laos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79812030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FG2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Vanlee PHENGXAY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SU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Laos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5246375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FG2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Upul Bandara Dissanayake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UP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Sri Lanka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84652706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FG2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Khin Khin Oo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UY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Myanmar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6804838"/>
                  </a:ext>
                </a:extLst>
              </a:tr>
              <a:tr h="208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FG2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Nang Kyu Kyu Win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YAU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Myanmar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1693201"/>
                  </a:ext>
                </a:extLst>
              </a:tr>
              <a:tr h="208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FG2, Chair</a:t>
                      </a:r>
                      <a:endParaRPr lang="en-US" sz="15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Nu </a:t>
                      </a:r>
                      <a:r>
                        <a:rPr lang="en-US" sz="1500" u="none" strike="noStrike" dirty="0" err="1">
                          <a:effectLst/>
                        </a:rPr>
                        <a:t>Nu</a:t>
                      </a:r>
                      <a:r>
                        <a:rPr lang="en-US" sz="1500" u="none" strike="noStrike" dirty="0">
                          <a:effectLst/>
                        </a:rPr>
                        <a:t> Lwin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YUE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Myanmar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9816434"/>
                  </a:ext>
                </a:extLst>
              </a:tr>
              <a:tr h="208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FG2, Rapporteur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i-FI" sz="1500" u="none" strike="noStrike" dirty="0">
                          <a:effectLst/>
                        </a:rPr>
                        <a:t>H. </a:t>
                      </a:r>
                      <a:r>
                        <a:rPr lang="fi-FI" sz="1500" u="none" strike="noStrike" dirty="0" err="1">
                          <a:effectLst/>
                        </a:rPr>
                        <a:t>Samanthi</a:t>
                      </a:r>
                      <a:r>
                        <a:rPr lang="fi-FI" sz="1500" u="none" strike="noStrike" dirty="0">
                          <a:effectLst/>
                        </a:rPr>
                        <a:t> M. M. </a:t>
                      </a:r>
                      <a:r>
                        <a:rPr lang="fi-FI" sz="1500" u="none" strike="noStrike" dirty="0" err="1">
                          <a:effectLst/>
                        </a:rPr>
                        <a:t>Jayawardena</a:t>
                      </a:r>
                      <a:endParaRPr lang="fi-FI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UK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Sri Lanka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0450278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FG3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Khamphout PANYASENG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NUL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Laos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4245315270"/>
                  </a:ext>
                </a:extLst>
              </a:tr>
              <a:tr h="208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FG3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Shameen Jinadasa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UP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Sri Lanka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399833110"/>
                  </a:ext>
                </a:extLst>
              </a:tr>
              <a:tr h="208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FG3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Sandesha T. Perera Mukundadura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UK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Sri Lanka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2007892121"/>
                  </a:ext>
                </a:extLst>
              </a:tr>
              <a:tr h="208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FG3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Htay Naung Oo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YAU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Myanmar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4207467109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FG3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Tha Pye Nyo 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YUE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Myanmar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2651048181"/>
                  </a:ext>
                </a:extLst>
              </a:tr>
              <a:tr h="20801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FG3, Chair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Thongkham HUNGSAVATH  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SU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Laos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2867215922"/>
                  </a:ext>
                </a:extLst>
              </a:tr>
              <a:tr h="19541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 FG3, Rapporteur</a:t>
                      </a:r>
                      <a:endParaRPr lang="en-US" sz="15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Omar Myint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>
                          <a:effectLst/>
                        </a:rPr>
                        <a:t>UY</a:t>
                      </a:r>
                      <a:endParaRPr lang="en-US" sz="15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500" u="none" strike="noStrike" dirty="0">
                          <a:effectLst/>
                        </a:rPr>
                        <a:t>Myanmar</a:t>
                      </a:r>
                      <a:endParaRPr lang="en-US" sz="15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04" marR="6304" marT="6304" marB="0" anchor="ctr"/>
                </a:tc>
                <a:extLst>
                  <a:ext uri="{0D108BD9-81ED-4DB2-BD59-A6C34878D82A}">
                    <a16:rowId xmlns:a16="http://schemas.microsoft.com/office/drawing/2014/main" val="4052892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217304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413284" y="1340768"/>
            <a:ext cx="8280920" cy="1108145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sv-SE" dirty="0" err="1" smtClean="0">
                <a:latin typeface="Gill Sans Alt One Book" panose="020B0502020104020203" pitchFamily="34" charset="0"/>
              </a:rPr>
              <a:t>Thank</a:t>
            </a:r>
            <a:r>
              <a:rPr lang="sv-SE" dirty="0" smtClean="0">
                <a:latin typeface="Gill Sans Alt One Book" panose="020B0502020104020203" pitchFamily="34" charset="0"/>
              </a:rPr>
              <a:t> </a:t>
            </a:r>
            <a:r>
              <a:rPr lang="sv-SE" dirty="0" err="1" smtClean="0">
                <a:latin typeface="Gill Sans Alt One Book" panose="020B0502020104020203" pitchFamily="34" charset="0"/>
              </a:rPr>
              <a:t>you</a:t>
            </a:r>
            <a:r>
              <a:rPr lang="sv-SE" dirty="0" smtClean="0">
                <a:latin typeface="Gill Sans Alt One Book" panose="020B0502020104020203" pitchFamily="34" charset="0"/>
              </a:rPr>
              <a:t> &amp; </a:t>
            </a:r>
            <a:r>
              <a:rPr lang="sv-SE" dirty="0" err="1" smtClean="0">
                <a:latin typeface="Gill Sans Alt One Book" panose="020B0502020104020203" pitchFamily="34" charset="0"/>
              </a:rPr>
              <a:t>good</a:t>
            </a:r>
            <a:r>
              <a:rPr lang="sv-SE" dirty="0" smtClean="0">
                <a:latin typeface="Gill Sans Alt One Book" panose="020B0502020104020203" pitchFamily="34" charset="0"/>
              </a:rPr>
              <a:t> </a:t>
            </a:r>
            <a:r>
              <a:rPr lang="sv-SE" dirty="0" err="1" smtClean="0">
                <a:latin typeface="Gill Sans Alt One Book" panose="020B0502020104020203" pitchFamily="34" charset="0"/>
              </a:rPr>
              <a:t>luck</a:t>
            </a:r>
            <a:r>
              <a:rPr lang="sv-SE" dirty="0" smtClean="0">
                <a:latin typeface="Gill Sans Alt One Book" panose="020B0502020104020203" pitchFamily="34" charset="0"/>
              </a:rPr>
              <a:t>! </a:t>
            </a:r>
            <a:r>
              <a:rPr lang="sv-SE" dirty="0" smtClean="0">
                <a:latin typeface="Gill Sans Alt One Book" panose="020B0502020104020203" pitchFamily="34" charset="0"/>
                <a:sym typeface="Wingdings" panose="05000000000000000000" pitchFamily="2" charset="2"/>
              </a:rPr>
              <a:t></a:t>
            </a:r>
            <a:endParaRPr lang="sv-SE" altLang="sv-SE" dirty="0">
              <a:solidFill>
                <a:schemeClr val="bg1">
                  <a:lumMod val="50000"/>
                </a:schemeClr>
              </a:solidFill>
              <a:latin typeface="Gill Sans Alt One Book" panose="020B0502020104020203" pitchFamily="34" charset="0"/>
            </a:endParaRPr>
          </a:p>
          <a:p>
            <a:pPr algn="l"/>
            <a:r>
              <a:rPr lang="sv-SE" altLang="sv-SE" dirty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	 </a:t>
            </a:r>
            <a:r>
              <a:rPr lang="sv-SE" altLang="sv-SE" dirty="0" smtClean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    </a:t>
            </a:r>
          </a:p>
          <a:p>
            <a:pPr algn="l"/>
            <a:r>
              <a:rPr lang="sv-SE" altLang="sv-SE" sz="2400" dirty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	</a:t>
            </a:r>
            <a:r>
              <a:rPr lang="sv-SE" altLang="sv-SE" sz="2400" dirty="0" smtClean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       </a:t>
            </a:r>
          </a:p>
          <a:p>
            <a:pPr algn="l"/>
            <a:r>
              <a:rPr lang="sv-SE" altLang="sv-SE" sz="2400" dirty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	</a:t>
            </a:r>
            <a:r>
              <a:rPr lang="sv-SE" altLang="sv-SE" sz="2400" dirty="0" smtClean="0">
                <a:solidFill>
                  <a:schemeClr val="bg1">
                    <a:lumMod val="50000"/>
                  </a:schemeClr>
                </a:solidFill>
                <a:latin typeface="Gill Sans Alt One Book" panose="020B0502020104020203" pitchFamily="34" charset="0"/>
              </a:rPr>
              <a:t>       Marta Cocos</a:t>
            </a:r>
          </a:p>
          <a:p>
            <a:pPr algn="l"/>
            <a:endParaRPr lang="sv-SE" altLang="sv-SE" dirty="0" smtClean="0">
              <a:solidFill>
                <a:schemeClr val="bg1">
                  <a:lumMod val="50000"/>
                </a:schemeClr>
              </a:solidFill>
              <a:latin typeface="Gill Sans Alt One Book" panose="020B0502020104020203" pitchFamily="34" charset="0"/>
            </a:endParaRPr>
          </a:p>
        </p:txBody>
      </p:sp>
      <p:pic>
        <p:nvPicPr>
          <p:cNvPr id="1026" name="Picture 2" descr="https://fbcdn-sphotos-g-a.akamaihd.net/hphotos-ak-xaf1/t31.0-8/10275551_664887590231084_3947356044391442853_o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7470"/>
          <a:stretch/>
        </p:blipFill>
        <p:spPr bwMode="auto">
          <a:xfrm>
            <a:off x="-36512" y="4077072"/>
            <a:ext cx="9180512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356777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U Guldkan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22890</TotalTime>
  <Words>508</Words>
  <Application>Microsoft Office PowerPoint</Application>
  <PresentationFormat>On-screen Show (4:3)</PresentationFormat>
  <Paragraphs>146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ＭＳ Ｐゴシック</vt:lpstr>
      <vt:lpstr>Arial</vt:lpstr>
      <vt:lpstr>Calibri</vt:lpstr>
      <vt:lpstr>Gill Sans Alt One Book</vt:lpstr>
      <vt:lpstr>Wingdings</vt:lpstr>
      <vt:lpstr>UU Guldkant</vt:lpstr>
      <vt:lpstr>PowerPoint Presentation</vt:lpstr>
      <vt:lpstr> </vt:lpstr>
      <vt:lpstr> </vt:lpstr>
      <vt:lpstr> </vt:lpstr>
      <vt:lpstr> </vt:lpstr>
      <vt:lpstr> </vt:lpstr>
      <vt:lpstr> </vt:lpstr>
      <vt:lpstr> </vt:lpstr>
      <vt:lpstr>PowerPoint Presentation</vt:lpstr>
    </vt:vector>
  </TitlesOfParts>
  <Company>Engelska parken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Josefin Svensson</dc:creator>
  <cp:lastModifiedBy>Marta Cocos</cp:lastModifiedBy>
  <cp:revision>657</cp:revision>
  <cp:lastPrinted>2017-04-19T12:17:35Z</cp:lastPrinted>
  <dcterms:created xsi:type="dcterms:W3CDTF">2013-08-22T05:59:05Z</dcterms:created>
  <dcterms:modified xsi:type="dcterms:W3CDTF">2020-09-29T12:33:36Z</dcterms:modified>
</cp:coreProperties>
</file>